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95"/>
  </p:notesMasterIdLst>
  <p:sldIdLst>
    <p:sldId id="256" r:id="rId4"/>
    <p:sldId id="939" r:id="rId5"/>
    <p:sldId id="989" r:id="rId6"/>
    <p:sldId id="993" r:id="rId7"/>
    <p:sldId id="994" r:id="rId8"/>
    <p:sldId id="995" r:id="rId9"/>
    <p:sldId id="996" r:id="rId10"/>
    <p:sldId id="977" r:id="rId11"/>
    <p:sldId id="2983" r:id="rId12"/>
    <p:sldId id="2984" r:id="rId13"/>
    <p:sldId id="2985" r:id="rId14"/>
    <p:sldId id="257" r:id="rId15"/>
    <p:sldId id="966" r:id="rId16"/>
    <p:sldId id="2982" r:id="rId17"/>
    <p:sldId id="959" r:id="rId18"/>
    <p:sldId id="2986" r:id="rId19"/>
    <p:sldId id="962" r:id="rId20"/>
    <p:sldId id="990" r:id="rId21"/>
    <p:sldId id="991" r:id="rId22"/>
    <p:sldId id="482" r:id="rId23"/>
    <p:sldId id="965" r:id="rId24"/>
    <p:sldId id="967" r:id="rId25"/>
    <p:sldId id="958" r:id="rId26"/>
    <p:sldId id="948" r:id="rId27"/>
    <p:sldId id="971" r:id="rId28"/>
    <p:sldId id="983" r:id="rId29"/>
    <p:sldId id="258" r:id="rId30"/>
    <p:sldId id="365" r:id="rId31"/>
    <p:sldId id="943" r:id="rId32"/>
    <p:sldId id="945" r:id="rId33"/>
    <p:sldId id="410" r:id="rId34"/>
    <p:sldId id="968" r:id="rId35"/>
    <p:sldId id="901" r:id="rId36"/>
    <p:sldId id="895" r:id="rId37"/>
    <p:sldId id="290" r:id="rId38"/>
    <p:sldId id="944" r:id="rId39"/>
    <p:sldId id="456" r:id="rId40"/>
    <p:sldId id="455" r:id="rId41"/>
    <p:sldId id="946" r:id="rId42"/>
    <p:sldId id="947" r:id="rId43"/>
    <p:sldId id="984" r:id="rId44"/>
    <p:sldId id="265" r:id="rId45"/>
    <p:sldId id="259" r:id="rId46"/>
    <p:sldId id="988" r:id="rId47"/>
    <p:sldId id="260" r:id="rId48"/>
    <p:sldId id="982" r:id="rId49"/>
    <p:sldId id="263" r:id="rId50"/>
    <p:sldId id="267" r:id="rId51"/>
    <p:sldId id="269" r:id="rId52"/>
    <p:sldId id="986" r:id="rId53"/>
    <p:sldId id="472" r:id="rId54"/>
    <p:sldId id="923" r:id="rId55"/>
    <p:sldId id="902" r:id="rId56"/>
    <p:sldId id="268" r:id="rId57"/>
    <p:sldId id="270" r:id="rId58"/>
    <p:sldId id="291" r:id="rId59"/>
    <p:sldId id="266" r:id="rId60"/>
    <p:sldId id="928" r:id="rId61"/>
    <p:sldId id="985" r:id="rId62"/>
    <p:sldId id="474" r:id="rId63"/>
    <p:sldId id="930" r:id="rId64"/>
    <p:sldId id="981" r:id="rId65"/>
    <p:sldId id="980" r:id="rId66"/>
    <p:sldId id="979" r:id="rId67"/>
    <p:sldId id="951" r:id="rId68"/>
    <p:sldId id="972" r:id="rId69"/>
    <p:sldId id="894" r:id="rId70"/>
    <p:sldId id="952" r:id="rId71"/>
    <p:sldId id="483" r:id="rId72"/>
    <p:sldId id="484" r:id="rId73"/>
    <p:sldId id="931" r:id="rId74"/>
    <p:sldId id="954" r:id="rId75"/>
    <p:sldId id="897" r:id="rId76"/>
    <p:sldId id="293" r:id="rId77"/>
    <p:sldId id="264" r:id="rId78"/>
    <p:sldId id="953" r:id="rId79"/>
    <p:sldId id="940" r:id="rId80"/>
    <p:sldId id="949" r:id="rId81"/>
    <p:sldId id="955" r:id="rId82"/>
    <p:sldId id="973" r:id="rId83"/>
    <p:sldId id="918" r:id="rId84"/>
    <p:sldId id="924" r:id="rId85"/>
    <p:sldId id="922" r:id="rId86"/>
    <p:sldId id="288" r:id="rId87"/>
    <p:sldId id="970" r:id="rId88"/>
    <p:sldId id="969" r:id="rId89"/>
    <p:sldId id="920" r:id="rId90"/>
    <p:sldId id="473" r:id="rId91"/>
    <p:sldId id="976" r:id="rId92"/>
    <p:sldId id="992" r:id="rId93"/>
    <p:sldId id="974" r:id="rId9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5"/>
    <p:restoredTop sz="94674"/>
  </p:normalViewPr>
  <p:slideViewPr>
    <p:cSldViewPr snapToGrid="0">
      <p:cViewPr varScale="1">
        <p:scale>
          <a:sx n="165" d="100"/>
          <a:sy n="165" d="100"/>
        </p:scale>
        <p:origin x="58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12429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8077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281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37950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852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275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75777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007779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43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047672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156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8060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46792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01844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91229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75688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29313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10/28/20</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10/28/20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10/28/20</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10/28/20</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10/28/20</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10/28/20</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10/28/20</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10/28/20</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10/28/20</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10/28/20</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10/28/20</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10/28/20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10/28/20</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youtu.be/VxINoKFm-S4?t=367"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hyperlink" Target="https://mitpress.mit.edu/books/little-typer"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youtu.be/3hspKYIn5ds?t=162" TargetMode="External"/><Relationship Id="rId5" Type="http://schemas.openxmlformats.org/officeDocument/2006/relationships/image" Target="../media/image10.png"/><Relationship Id="rId4" Type="http://schemas.openxmlformats.org/officeDocument/2006/relationships/hyperlink" Target="https://youtu.be/3hspKYIn5ds?t=29"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hyperlink" Target="https://ieeexplore.ieee.org/stamp/stamp.jsp?arnumber=6595117" TargetMode="External"/><Relationship Id="rId18" Type="http://schemas.openxmlformats.org/officeDocument/2006/relationships/hyperlink" Target="https://en.wikipedia.org/wiki/Luca_Pacioli" TargetMode="External"/><Relationship Id="rId3" Type="http://schemas.openxmlformats.org/officeDocument/2006/relationships/hyperlink" Target="https://alchetron.com/Per-Martin-L%C3%B6f" TargetMode="External"/><Relationship Id="rId21" Type="http://schemas.openxmlformats.org/officeDocument/2006/relationships/image" Target="../media/image23.png"/><Relationship Id="rId7" Type="http://schemas.openxmlformats.org/officeDocument/2006/relationships/image" Target="../media/image15.jpeg"/><Relationship Id="rId12" Type="http://schemas.openxmlformats.org/officeDocument/2006/relationships/image" Target="../media/image18.jpeg"/><Relationship Id="rId17" Type="http://schemas.openxmlformats.org/officeDocument/2006/relationships/image" Target="../media/image21.png"/><Relationship Id="rId2" Type="http://schemas.openxmlformats.org/officeDocument/2006/relationships/notesSlide" Target="../notesSlides/notesSlide15.xml"/><Relationship Id="rId16" Type="http://schemas.openxmlformats.org/officeDocument/2006/relationships/image" Target="../media/image20.jpeg"/><Relationship Id="rId20" Type="http://schemas.openxmlformats.org/officeDocument/2006/relationships/hyperlink" Target="https://en.wikipedia.org/wiki/Balance_sheet" TargetMode="External"/><Relationship Id="rId1" Type="http://schemas.openxmlformats.org/officeDocument/2006/relationships/slideLayout" Target="../slideLayouts/slideLayout3.xml"/><Relationship Id="rId6" Type="http://schemas.openxmlformats.org/officeDocument/2006/relationships/image" Target="../media/image14.jpeg"/><Relationship Id="rId11" Type="http://schemas.openxmlformats.org/officeDocument/2006/relationships/hyperlink" Target="https://www.google.com/url?sa=i&amp;url=https%3A%2F%2Fwww.bookdepository.com%2FAnalysis-Control-Boolean-Networks-Daizhan-Cheng%2F9781447126119&amp;psig=AOvVaw00fhTRnLD6yIhn4xTJrAf6&amp;ust=1603985154620000&amp;source=images&amp;cd=vfe&amp;ved=0CAIQjRxqFwoTCJDXr73M1-wCFQAAAAAdAAAAABAD" TargetMode="External"/><Relationship Id="rId5" Type="http://schemas.openxmlformats.org/officeDocument/2006/relationships/hyperlink" Target="https://www.slideshare.net/fanf42/in-memoriam-vladimir-voevodsky" TargetMode="External"/><Relationship Id="rId15" Type="http://schemas.openxmlformats.org/officeDocument/2006/relationships/hyperlink" Target="https://en.wikipedia.org/wiki/File:Leslie_Lamport.jpg" TargetMode="External"/><Relationship Id="rId10" Type="http://schemas.openxmlformats.org/officeDocument/2006/relationships/image" Target="../media/image17.png"/><Relationship Id="rId19" Type="http://schemas.openxmlformats.org/officeDocument/2006/relationships/image" Target="../media/image22.jpeg"/><Relationship Id="rId4" Type="http://schemas.openxmlformats.org/officeDocument/2006/relationships/image" Target="../media/image13.jpeg"/><Relationship Id="rId9" Type="http://schemas.openxmlformats.org/officeDocument/2006/relationships/hyperlink" Target="https://youtu.be/1_MpQG2xXVo?t=1603" TargetMode="External"/><Relationship Id="rId1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6.tiff"/><Relationship Id="rId4" Type="http://schemas.openxmlformats.org/officeDocument/2006/relationships/hyperlink" Target="http://vectorstock.com/19590847"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ww.youtube.com/watch?v=PjWKE-IJ4R8"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tiff"/><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4.tiff"/><Relationship Id="rId4" Type="http://schemas.openxmlformats.org/officeDocument/2006/relationships/image" Target="../media/image43.tiff"/></Relationships>
</file>

<file path=ppt/slides/_rels/slide27.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48.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4.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hyperlink" Target="https://en.wikipedia.org/wiki/George_Hotz" TargetMode="External"/><Relationship Id="rId5" Type="http://schemas.openxmlformats.org/officeDocument/2006/relationships/image" Target="../media/image55.png"/><Relationship Id="rId10" Type="http://schemas.openxmlformats.org/officeDocument/2006/relationships/image" Target="../media/image58.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59.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60.png"/><Relationship Id="rId14" Type="http://schemas.microsoft.com/office/2007/relationships/diagramDrawing" Target="../diagrams/drawing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69.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64.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68.jpeg"/><Relationship Id="rId2" Type="http://schemas.openxmlformats.org/officeDocument/2006/relationships/diagramData" Target="../diagrams/data3.xml"/><Relationship Id="rId16" Type="http://schemas.openxmlformats.org/officeDocument/2006/relationships/image" Target="../media/image66.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65.png"/><Relationship Id="rId23" Type="http://schemas.openxmlformats.org/officeDocument/2006/relationships/image" Target="../media/image67.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48.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72.jpeg"/><Relationship Id="rId4" Type="http://schemas.openxmlformats.org/officeDocument/2006/relationships/hyperlink" Target="https://medium.com/mit-initiative-on-the-digital-economy/creating-a-social-contract-for-the-digital-world-ad01f3785898" TargetMode="Externa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eYHQcXVp4F4?t=154"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diagramLayout" Target="../diagrams/layout8.xml"/><Relationship Id="rId7" Type="http://schemas.openxmlformats.org/officeDocument/2006/relationships/image" Target="../media/image74.png"/><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1.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hyperlink" Target="https://www.youtube.com/watch?v=lVsel2XOjrE" TargetMode="External"/><Relationship Id="rId4" Type="http://schemas.openxmlformats.org/officeDocument/2006/relationships/image" Target="../media/image75.tiff"/></Relationships>
</file>

<file path=ppt/slides/_rels/slide4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en.wikipedia.org/wiki/Natural_units" TargetMode="External"/><Relationship Id="rId7"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77.png"/><Relationship Id="rId4" Type="http://schemas.openxmlformats.org/officeDocument/2006/relationships/hyperlink" Target="https://en.wikipedia.org/wiki/MediaWiki"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hyperlink" Target="http://toyhouse.wiki:81/" TargetMode="External"/><Relationship Id="rId4" Type="http://schemas.openxmlformats.org/officeDocument/2006/relationships/image" Target="../media/image81.jpeg"/></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hyperlink" Target="https://en.wikipedia.org/wiki/Henri_Poincar%C3%A9" TargetMode="External"/><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hyperlink" Target="http://dspace.library.uu.nl/bitstream/1874/272507/2/nawinterviewP.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29.xml"/><Relationship Id="rId5" Type="http://schemas.openxmlformats.org/officeDocument/2006/relationships/image" Target="../media/image93.pn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hyperlink" Target="https://idk.dev/building-a-modern-ci-cd-pipeline-in-the-serverless-era-with-gitop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109.png"/><Relationship Id="rId7" Type="http://schemas.openxmlformats.org/officeDocument/2006/relationships/image" Target="../media/image110.png"/><Relationship Id="rId12"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112.png"/><Relationship Id="rId5" Type="http://schemas.openxmlformats.org/officeDocument/2006/relationships/image" Target="../media/image78.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111.png"/></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115.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116.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hyperlink" Target="https://youtu.be/vyECnqM9LJM?t=212"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20.tiff"/></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27.jpeg"/><Relationship Id="rId5" Type="http://schemas.openxmlformats.org/officeDocument/2006/relationships/image" Target="../media/image126.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28.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29.png"/><Relationship Id="rId4" Type="http://schemas.openxmlformats.org/officeDocument/2006/relationships/hyperlink" Target="https://www.schoenherr.eu/publications/publication-detail/ricardian-contracts-a-smarter-way-to-do-smart-contract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youtu.be/caSOTjr1z18"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33.png"/><Relationship Id="rId4" Type="http://schemas.openxmlformats.org/officeDocument/2006/relationships/hyperlink" Target="https://youtu.be/oZrZlx2fmcM"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34.png"/><Relationship Id="rId1" Type="http://schemas.openxmlformats.org/officeDocument/2006/relationships/slideLayout" Target="../slideLayouts/slideLayout3.xml"/><Relationship Id="rId5" Type="http://schemas.openxmlformats.org/officeDocument/2006/relationships/image" Target="../media/image136.jpeg"/><Relationship Id="rId4" Type="http://schemas.openxmlformats.org/officeDocument/2006/relationships/image" Target="../media/image135.png"/></Relationships>
</file>

<file path=ppt/slides/_rels/slide7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9.xml"/><Relationship Id="rId7" Type="http://schemas.openxmlformats.org/officeDocument/2006/relationships/image" Target="../media/image59.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89.png"/></Relationships>
</file>

<file path=ppt/slides/_rels/slide76.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8.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140.png"/><Relationship Id="rId4" Type="http://schemas.openxmlformats.org/officeDocument/2006/relationships/image" Target="../media/image59.png"/><Relationship Id="rId9" Type="http://schemas.openxmlformats.org/officeDocument/2006/relationships/hyperlink" Target="https://wip.mitpress.mit.edu/new-economy"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tiff"/><Relationship Id="rId1"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5.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144.png"/><Relationship Id="rId4" Type="http://schemas.openxmlformats.org/officeDocument/2006/relationships/hyperlink" Target="https://en.wikipedia.org/wiki/Massively_multiplayer_online_role-playing_game"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hyperlink" Target="https://idk.dev/building-a-modern-ci-cd-pipeline-in-the-serverless-era-with-gitop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youtu.be/PjWKE-IJ4R8"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81.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tiff"/><Relationship Id="rId2" Type="http://schemas.openxmlformats.org/officeDocument/2006/relationships/image" Target="../media/image150.jpeg"/><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8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83.xml.rels><?xml version="1.0" encoding="UTF-8" standalone="yes"?>
<Relationships xmlns="http://schemas.openxmlformats.org/package/2006/relationships"><Relationship Id="rId8" Type="http://schemas.openxmlformats.org/officeDocument/2006/relationships/diagramQuickStyle" Target="../diagrams/quickStyle10.xml"/><Relationship Id="rId13" Type="http://schemas.openxmlformats.org/officeDocument/2006/relationships/diagramQuickStyle" Target="../diagrams/quickStyle11.xml"/><Relationship Id="rId3" Type="http://schemas.openxmlformats.org/officeDocument/2006/relationships/image" Target="../media/image161.jpeg"/><Relationship Id="rId7" Type="http://schemas.openxmlformats.org/officeDocument/2006/relationships/diagramLayout" Target="../diagrams/layout10.xml"/><Relationship Id="rId12" Type="http://schemas.openxmlformats.org/officeDocument/2006/relationships/diagramLayout" Target="../diagrams/layout11.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0.xml"/><Relationship Id="rId11" Type="http://schemas.openxmlformats.org/officeDocument/2006/relationships/diagramData" Target="../diagrams/data11.xml"/><Relationship Id="rId5" Type="http://schemas.microsoft.com/office/2007/relationships/hdphoto" Target="../media/hdphoto3.wdp"/><Relationship Id="rId15" Type="http://schemas.microsoft.com/office/2007/relationships/diagramDrawing" Target="../diagrams/drawing11.xml"/><Relationship Id="rId10" Type="http://schemas.microsoft.com/office/2007/relationships/diagramDrawing" Target="../diagrams/drawing10.xml"/><Relationship Id="rId4" Type="http://schemas.openxmlformats.org/officeDocument/2006/relationships/image" Target="../media/image74.png"/><Relationship Id="rId9" Type="http://schemas.openxmlformats.org/officeDocument/2006/relationships/diagramColors" Target="../diagrams/colors10.xml"/><Relationship Id="rId14" Type="http://schemas.openxmlformats.org/officeDocument/2006/relationships/diagramColors" Target="../diagrams/colors11.xml"/></Relationships>
</file>

<file path=ppt/slides/_rels/slide8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64.png"/><Relationship Id="rId4" Type="http://schemas.openxmlformats.org/officeDocument/2006/relationships/image" Target="../media/image163.png"/></Relationships>
</file>

<file path=ppt/slides/_rels/slide85.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78.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74.png"/><Relationship Id="rId1" Type="http://schemas.openxmlformats.org/officeDocument/2006/relationships/slideLayout" Target="../slideLayouts/slideLayout3.xml"/><Relationship Id="rId6" Type="http://schemas.openxmlformats.org/officeDocument/2006/relationships/image" Target="../media/image106.png"/><Relationship Id="rId11" Type="http://schemas.openxmlformats.org/officeDocument/2006/relationships/image" Target="../media/image167.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66.png"/><Relationship Id="rId4" Type="http://schemas.openxmlformats.org/officeDocument/2006/relationships/image" Target="../media/image83.png"/><Relationship Id="rId9" Type="http://schemas.openxmlformats.org/officeDocument/2006/relationships/hyperlink" Target="https://youtu.be/vyECnqM9LJM?t=212" TargetMode="External"/></Relationships>
</file>

<file path=ppt/slides/_rels/slide86.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78.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74.png"/><Relationship Id="rId1" Type="http://schemas.openxmlformats.org/officeDocument/2006/relationships/slideLayout" Target="../slideLayouts/slideLayout3.xml"/><Relationship Id="rId6" Type="http://schemas.openxmlformats.org/officeDocument/2006/relationships/image" Target="../media/image106.png"/><Relationship Id="rId11" Type="http://schemas.openxmlformats.org/officeDocument/2006/relationships/image" Target="../media/image167.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66.png"/><Relationship Id="rId4" Type="http://schemas.openxmlformats.org/officeDocument/2006/relationships/image" Target="../media/image83.png"/><Relationship Id="rId9" Type="http://schemas.openxmlformats.org/officeDocument/2006/relationships/hyperlink" Target="https://youtu.be/vyECnqM9LJM?t=212"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RKK7wGAYP6k"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91.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2800" dirty="0"/>
            </a:br>
            <a:r>
              <a:rPr lang="en-US" sz="2800" dirty="0" err="1"/>
              <a:t>超越学科界限的认知基础</a:t>
            </a:r>
            <a:br>
              <a:rPr lang="en-US" sz="2800" dirty="0"/>
            </a:br>
            <a:r>
              <a:rPr lang="en-US" sz="2800" dirty="0"/>
              <a:t>Transdisciplinary Cognitive Foundation</a:t>
            </a:r>
            <a:br>
              <a:rPr lang="en-US" sz="2800" dirty="0"/>
            </a:br>
            <a:br>
              <a:rPr lang="en-US" sz="2800" dirty="0"/>
            </a:br>
            <a:r>
              <a:rPr lang="en-US" sz="2800" dirty="0"/>
              <a:t>Week 1</a:t>
            </a:r>
            <a:br>
              <a:rPr lang="en-US" sz="2800" dirty="0"/>
            </a:br>
            <a:br>
              <a:rPr lang="en-US" sz="2800" dirty="0"/>
            </a:br>
            <a:r>
              <a:rPr lang="en-US" sz="2800" dirty="0"/>
              <a:t>A Foundation Grounded on Encoded Symmetries</a:t>
            </a:r>
            <a:endParaRPr sz="28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altLang="zh-CN" dirty="0"/>
              <a:t>14</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Languages can be spoken by </a:t>
            </a:r>
            <a:r>
              <a:rPr lang="en-US" dirty="0">
                <a:solidFill>
                  <a:srgbClr val="FF0000"/>
                </a:solidFill>
              </a:rPr>
              <a:t>Humans and Machines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77101692-3109-3F43-AC42-0E8B3AC92B2F}"/>
              </a:ext>
            </a:extLst>
          </p:cNvPr>
          <p:cNvPicPr>
            <a:picLocks noChangeAspect="1"/>
          </p:cNvPicPr>
          <p:nvPr/>
        </p:nvPicPr>
        <p:blipFill>
          <a:blip r:embed="rId4"/>
          <a:stretch>
            <a:fillRect/>
          </a:stretch>
        </p:blipFill>
        <p:spPr>
          <a:xfrm>
            <a:off x="1643989" y="1017725"/>
            <a:ext cx="5856022" cy="3727932"/>
          </a:xfrm>
          <a:prstGeom prst="rect">
            <a:avLst/>
          </a:prstGeom>
        </p:spPr>
      </p:pic>
      <p:sp>
        <p:nvSpPr>
          <p:cNvPr id="3" name="TextBox 2">
            <a:extLst>
              <a:ext uri="{FF2B5EF4-FFF2-40B4-BE49-F238E27FC236}">
                <a16:creationId xmlns:a16="http://schemas.microsoft.com/office/drawing/2014/main" id="{068849CE-C06A-4C44-9168-1CB0D50EA533}"/>
              </a:ext>
            </a:extLst>
          </p:cNvPr>
          <p:cNvSpPr txBox="1"/>
          <p:nvPr/>
        </p:nvSpPr>
        <p:spPr>
          <a:xfrm>
            <a:off x="2994484" y="4745657"/>
            <a:ext cx="315503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/VxINoKFm-S4?t=367</a:t>
            </a:r>
            <a:endParaRPr lang="en-TW" dirty="0"/>
          </a:p>
        </p:txBody>
      </p:sp>
      <p:pic>
        <p:nvPicPr>
          <p:cNvPr id="1026" name="Picture 2" descr="The Little Typer">
            <a:hlinkClick r:id="rId5"/>
            <a:extLst>
              <a:ext uri="{FF2B5EF4-FFF2-40B4-BE49-F238E27FC236}">
                <a16:creationId xmlns:a16="http://schemas.microsoft.com/office/drawing/2014/main" id="{F13FD6A3-BD2F-634B-9BA7-2C1D565C417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041775" y="1459474"/>
            <a:ext cx="1963487" cy="2527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390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985052"/>
            <a:ext cx="8520600" cy="1110244"/>
          </a:xfrm>
        </p:spPr>
        <p:txBody>
          <a:bodyPr/>
          <a:lstStyle/>
          <a:p>
            <a:pPr algn="ctr"/>
            <a:r>
              <a:rPr lang="en-TW" dirty="0"/>
              <a:t>Computationally-Enhanced</a:t>
            </a:r>
            <a:br>
              <a:rPr lang="en-TW" dirty="0"/>
            </a:br>
            <a:r>
              <a:rPr lang="en-TW" dirty="0"/>
              <a:t> Cognitive Foundation</a:t>
            </a:r>
            <a:br>
              <a:rPr lang="en-TW" dirty="0"/>
            </a:br>
            <a:br>
              <a:rPr lang="en-TW" dirty="0"/>
            </a:br>
            <a:r>
              <a:rPr lang="en-TW" sz="1600" dirty="0"/>
              <a:t>Transcending the Boundaries of </a:t>
            </a:r>
            <a:br>
              <a:rPr lang="en-TW" sz="1600" dirty="0"/>
            </a:br>
            <a:r>
              <a:rPr lang="en-TW" sz="1600" dirty="0"/>
              <a:t>Human, Machines, and Knowledge Disciplines</a:t>
            </a:r>
            <a:endParaRPr lang="en-TW" dirty="0">
              <a:solidFill>
                <a:schemeClr val="accent3">
                  <a:lumMod val="40000"/>
                  <a:lumOff val="60000"/>
                </a:schemeClr>
              </a:solidFill>
            </a:endParaRPr>
          </a:p>
        </p:txBody>
      </p:sp>
    </p:spTree>
    <p:extLst>
      <p:ext uri="{BB962C8B-B14F-4D97-AF65-F5344CB8AC3E}">
        <p14:creationId xmlns:p14="http://schemas.microsoft.com/office/powerpoint/2010/main" val="1007599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3740241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3085826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11084" y="1855214"/>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409761"/>
            <a:ext cx="8520600" cy="1110244"/>
          </a:xfrm>
        </p:spPr>
        <p:txBody>
          <a:bodyPr/>
          <a:lstStyle/>
          <a:p>
            <a:pPr algn="ctr"/>
            <a:r>
              <a:rPr lang="en-TW" dirty="0"/>
              <a:t>From Logic, Philosophy, Math, Physics, to Computation, Communication and Control</a:t>
            </a:r>
            <a:endParaRPr lang="en-TW" dirty="0">
              <a:solidFill>
                <a:schemeClr val="accent3">
                  <a:lumMod val="40000"/>
                  <a:lumOff val="60000"/>
                </a:schemeClr>
              </a:solidFill>
            </a:endParaRPr>
          </a:p>
        </p:txBody>
      </p:sp>
      <p:grpSp>
        <p:nvGrpSpPr>
          <p:cNvPr id="6" name="Group 5">
            <a:extLst>
              <a:ext uri="{FF2B5EF4-FFF2-40B4-BE49-F238E27FC236}">
                <a16:creationId xmlns:a16="http://schemas.microsoft.com/office/drawing/2014/main" id="{9B106C46-D4A4-234B-9248-D8E745B35019}"/>
              </a:ext>
            </a:extLst>
          </p:cNvPr>
          <p:cNvGrpSpPr/>
          <p:nvPr/>
        </p:nvGrpSpPr>
        <p:grpSpPr>
          <a:xfrm>
            <a:off x="191385" y="2009102"/>
            <a:ext cx="1764119" cy="2644954"/>
            <a:chOff x="191385" y="2009102"/>
            <a:chExt cx="1764119" cy="2644954"/>
          </a:xfrm>
        </p:grpSpPr>
        <p:pic>
          <p:nvPicPr>
            <p:cNvPr id="2050" name="Picture 2" descr="Per Martin-Löf per martinlf at carnegie mellon university presenting a Flickr">
              <a:hlinkClick r:id="rId3"/>
              <a:extLst>
                <a:ext uri="{FF2B5EF4-FFF2-40B4-BE49-F238E27FC236}">
                  <a16:creationId xmlns:a16="http://schemas.microsoft.com/office/drawing/2014/main" id="{04EE7A81-E648-DB4C-BAC5-24981C8E23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385" y="2009102"/>
              <a:ext cx="1764119" cy="26449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E7DB29-C3D4-2A41-B72F-D6EF69FD71BD}"/>
                </a:ext>
              </a:extLst>
            </p:cNvPr>
            <p:cNvSpPr txBox="1"/>
            <p:nvPr/>
          </p:nvSpPr>
          <p:spPr>
            <a:xfrm>
              <a:off x="414593" y="2108621"/>
              <a:ext cx="1308371" cy="307777"/>
            </a:xfrm>
            <a:prstGeom prst="rect">
              <a:avLst/>
            </a:prstGeom>
            <a:noFill/>
          </p:spPr>
          <p:txBody>
            <a:bodyPr wrap="none" rtlCol="0">
              <a:spAutoFit/>
            </a:bodyPr>
            <a:lstStyle/>
            <a:p>
              <a:r>
                <a:rPr lang="en-TW" dirty="0">
                  <a:solidFill>
                    <a:schemeClr val="bg1"/>
                  </a:solidFill>
                </a:rPr>
                <a:t>Per Martin-Lof</a:t>
              </a:r>
            </a:p>
          </p:txBody>
        </p:sp>
      </p:grpSp>
      <p:pic>
        <p:nvPicPr>
          <p:cNvPr id="2052" name="Picture 4" descr="In memoriam - Vladimir Voevodsky">
            <a:hlinkClick r:id="rId5"/>
            <a:extLst>
              <a:ext uri="{FF2B5EF4-FFF2-40B4-BE49-F238E27FC236}">
                <a16:creationId xmlns:a16="http://schemas.microsoft.com/office/drawing/2014/main" id="{8FF9B043-BD8A-AB42-BC79-7CB8A72949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2519" y="2009103"/>
            <a:ext cx="2285947" cy="1287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TT book - Doing science in our Millennium&#10;In 2012-2013, a special team is build. Achievement:&#10;“collaborative open scienc...">
            <a:hlinkClick r:id="rId5"/>
            <a:extLst>
              <a:ext uri="{FF2B5EF4-FFF2-40B4-BE49-F238E27FC236}">
                <a16:creationId xmlns:a16="http://schemas.microsoft.com/office/drawing/2014/main" id="{7CB8D80B-2220-AE4C-BC2B-D224DC861F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2519" y="3366307"/>
            <a:ext cx="2288535" cy="1287749"/>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D885B35C-131E-C34A-A165-351B5EFA33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0264" y="1936227"/>
            <a:ext cx="1208508" cy="15502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9"/>
            <a:extLst>
              <a:ext uri="{FF2B5EF4-FFF2-40B4-BE49-F238E27FC236}">
                <a16:creationId xmlns:a16="http://schemas.microsoft.com/office/drawing/2014/main" id="{601ECBC5-2E4A-124C-A6A9-ED4A85805F49}"/>
              </a:ext>
            </a:extLst>
          </p:cNvPr>
          <p:cNvPicPr>
            <a:picLocks noChangeAspect="1"/>
          </p:cNvPicPr>
          <p:nvPr/>
        </p:nvPicPr>
        <p:blipFill>
          <a:blip r:embed="rId10"/>
          <a:stretch>
            <a:fillRect/>
          </a:stretch>
        </p:blipFill>
        <p:spPr>
          <a:xfrm>
            <a:off x="4672947" y="2615877"/>
            <a:ext cx="1021893" cy="836718"/>
          </a:xfrm>
          <a:prstGeom prst="rect">
            <a:avLst/>
          </a:prstGeom>
        </p:spPr>
      </p:pic>
      <p:pic>
        <p:nvPicPr>
          <p:cNvPr id="2059" name="Picture 11" descr="Analysis and Control of Boolean Networks : Daizhan Cheng : 9781447126119">
            <a:hlinkClick r:id="rId11"/>
            <a:extLst>
              <a:ext uri="{FF2B5EF4-FFF2-40B4-BE49-F238E27FC236}">
                <a16:creationId xmlns:a16="http://schemas.microsoft.com/office/drawing/2014/main" id="{174C791F-E9EB-434D-BC96-62271982167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77797" y="3375669"/>
            <a:ext cx="878645" cy="13163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13"/>
            <a:extLst>
              <a:ext uri="{FF2B5EF4-FFF2-40B4-BE49-F238E27FC236}">
                <a16:creationId xmlns:a16="http://schemas.microsoft.com/office/drawing/2014/main" id="{31FD298D-C116-B347-B49A-558B4E885590}"/>
              </a:ext>
            </a:extLst>
          </p:cNvPr>
          <p:cNvPicPr>
            <a:picLocks noChangeAspect="1"/>
          </p:cNvPicPr>
          <p:nvPr/>
        </p:nvPicPr>
        <p:blipFill>
          <a:blip r:embed="rId14"/>
          <a:stretch>
            <a:fillRect/>
          </a:stretch>
        </p:blipFill>
        <p:spPr>
          <a:xfrm>
            <a:off x="7945573" y="3353949"/>
            <a:ext cx="1007042" cy="1359762"/>
          </a:xfrm>
          <a:prstGeom prst="rect">
            <a:avLst/>
          </a:prstGeom>
        </p:spPr>
      </p:pic>
      <p:grpSp>
        <p:nvGrpSpPr>
          <p:cNvPr id="8" name="Group 7">
            <a:extLst>
              <a:ext uri="{FF2B5EF4-FFF2-40B4-BE49-F238E27FC236}">
                <a16:creationId xmlns:a16="http://schemas.microsoft.com/office/drawing/2014/main" id="{FBAE6CA2-FBFD-5749-BC88-1EB516CB87A9}"/>
              </a:ext>
            </a:extLst>
          </p:cNvPr>
          <p:cNvGrpSpPr/>
          <p:nvPr/>
        </p:nvGrpSpPr>
        <p:grpSpPr>
          <a:xfrm>
            <a:off x="6873087" y="1940642"/>
            <a:ext cx="2079528" cy="1281690"/>
            <a:chOff x="6873087" y="1940642"/>
            <a:chExt cx="2079528" cy="1281690"/>
          </a:xfrm>
        </p:grpSpPr>
        <p:pic>
          <p:nvPicPr>
            <p:cNvPr id="2061" name="Picture 13">
              <a:hlinkClick r:id="rId15"/>
              <a:extLst>
                <a:ext uri="{FF2B5EF4-FFF2-40B4-BE49-F238E27FC236}">
                  <a16:creationId xmlns:a16="http://schemas.microsoft.com/office/drawing/2014/main" id="{AC239FE4-BBA1-E54B-9026-F4D951A0CCA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45573" y="1940642"/>
              <a:ext cx="1007042" cy="128169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a:extLst>
                <a:ext uri="{FF2B5EF4-FFF2-40B4-BE49-F238E27FC236}">
                  <a16:creationId xmlns:a16="http://schemas.microsoft.com/office/drawing/2014/main" id="{81EA8547-B26E-8C40-8AFF-209BE7F3A11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73555" y="1967195"/>
              <a:ext cx="908665" cy="6045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C644D66-E4E2-1948-AAD9-6DA5604E7B72}"/>
                </a:ext>
              </a:extLst>
            </p:cNvPr>
            <p:cNvSpPr txBox="1"/>
            <p:nvPr/>
          </p:nvSpPr>
          <p:spPr>
            <a:xfrm>
              <a:off x="6873087" y="2651409"/>
              <a:ext cx="1007042" cy="523220"/>
            </a:xfrm>
            <a:prstGeom prst="rect">
              <a:avLst/>
            </a:prstGeom>
            <a:noFill/>
          </p:spPr>
          <p:txBody>
            <a:bodyPr wrap="square" rtlCol="0">
              <a:spAutoFit/>
            </a:bodyPr>
            <a:lstStyle/>
            <a:p>
              <a:pPr algn="ctr"/>
              <a:r>
                <a:rPr lang="en-TW" sz="700" dirty="0">
                  <a:solidFill>
                    <a:schemeClr val="tx1"/>
                  </a:solidFill>
                </a:rPr>
                <a:t>Leslie Lamport, 2013 Turing Award, Distribute Systems and Temporal Logic</a:t>
              </a:r>
            </a:p>
          </p:txBody>
        </p:sp>
      </p:grpSp>
      <p:pic>
        <p:nvPicPr>
          <p:cNvPr id="2065" name="Picture 17" descr="Portrait of Luca Pacioli">
            <a:hlinkClick r:id="rId18" tooltip="Portrait of Luca Pacioli"/>
            <a:extLst>
              <a:ext uri="{FF2B5EF4-FFF2-40B4-BE49-F238E27FC236}">
                <a16:creationId xmlns:a16="http://schemas.microsoft.com/office/drawing/2014/main" id="{4480A813-0472-2C46-A40E-B856052272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72947" y="3505900"/>
            <a:ext cx="1380297" cy="114815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Early 19th-century German ledger">
            <a:hlinkClick r:id="rId20" tooltip="Early 19th-century German ledger"/>
            <a:extLst>
              <a:ext uri="{FF2B5EF4-FFF2-40B4-BE49-F238E27FC236}">
                <a16:creationId xmlns:a16="http://schemas.microsoft.com/office/drawing/2014/main" id="{0E99DFB1-5EDE-EF47-8F1D-BE09381D9FB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783691" y="3878705"/>
            <a:ext cx="1104975" cy="58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880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1250543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347082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is not just a </a:t>
            </a:r>
            <a:r>
              <a:rPr lang="en-US" dirty="0">
                <a:solidFill>
                  <a:srgbClr val="FF0000"/>
                </a:solidFill>
              </a:rPr>
              <a:t>SOUND TEST</a:t>
            </a:r>
            <a:r>
              <a:rPr lang="en-US" dirty="0">
                <a:solidFill>
                  <a:schemeClr val="tx1"/>
                </a:solidFill>
              </a:rPr>
              <a:t>, </a:t>
            </a:r>
            <a:br>
              <a:rPr lang="en-US" dirty="0">
                <a:solidFill>
                  <a:schemeClr val="tx1"/>
                </a:solidFill>
              </a:rPr>
            </a:br>
            <a:r>
              <a:rPr lang="en-US" dirty="0">
                <a:solidFill>
                  <a:schemeClr val="tx1"/>
                </a:solidFill>
              </a:rPr>
              <a:t>it is also a story about Data in a world where …</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6345936" y="3514686"/>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340778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focused boundary in Spacetime</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Tree>
    <p:extLst>
      <p:ext uri="{BB962C8B-B14F-4D97-AF65-F5344CB8AC3E}">
        <p14:creationId xmlns:p14="http://schemas.microsoft.com/office/powerpoint/2010/main" val="1349027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 Being Truly Educated</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569253" y="4483031"/>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Prof. Noam Chomsky: the founder of modern cognitive sciences.</a:t>
            </a:r>
          </a:p>
        </p:txBody>
      </p:sp>
      <p:pic>
        <p:nvPicPr>
          <p:cNvPr id="2" name="Picture 1">
            <a:hlinkClick r:id="rId3"/>
            <a:extLst>
              <a:ext uri="{FF2B5EF4-FFF2-40B4-BE49-F238E27FC236}">
                <a16:creationId xmlns:a16="http://schemas.microsoft.com/office/drawing/2014/main" id="{3BF90F59-A846-CC4D-936B-CF519793AF76}"/>
              </a:ext>
            </a:extLst>
          </p:cNvPr>
          <p:cNvPicPr>
            <a:picLocks noChangeAspect="1"/>
          </p:cNvPicPr>
          <p:nvPr/>
        </p:nvPicPr>
        <p:blipFill>
          <a:blip r:embed="rId4"/>
          <a:stretch>
            <a:fillRect/>
          </a:stretch>
        </p:blipFill>
        <p:spPr>
          <a:xfrm>
            <a:off x="2200808" y="1173909"/>
            <a:ext cx="4742382" cy="3152938"/>
          </a:xfrm>
          <a:prstGeom prst="rect">
            <a:avLst/>
          </a:prstGeom>
        </p:spPr>
      </p:pic>
    </p:spTree>
    <p:extLst>
      <p:ext uri="{BB962C8B-B14F-4D97-AF65-F5344CB8AC3E}">
        <p14:creationId xmlns:p14="http://schemas.microsoft.com/office/powerpoint/2010/main" val="2576777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1196770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800860"/>
            <a:ext cx="8520600" cy="1207201"/>
          </a:xfrm>
        </p:spPr>
        <p:txBody>
          <a:bodyPr/>
          <a:lstStyle/>
          <a:p>
            <a:pPr algn="ctr"/>
            <a:r>
              <a:rPr lang="en-TW" dirty="0"/>
              <a:t>A sound cognitive foundation</a:t>
            </a:r>
            <a:br>
              <a:rPr lang="en-TW" dirty="0"/>
            </a:br>
            <a:r>
              <a:rPr lang="en-TW" dirty="0"/>
              <a:t>enables one to be free! </a:t>
            </a:r>
            <a:br>
              <a:rPr lang="en-TW" dirty="0"/>
            </a:br>
            <a:r>
              <a:rPr lang="en-TW" dirty="0">
                <a:solidFill>
                  <a:schemeClr val="accent3">
                    <a:lumMod val="40000"/>
                    <a:lumOff val="60000"/>
                  </a:schemeClr>
                </a:solidFill>
              </a:rPr>
              <a:t>(through self-governance)</a:t>
            </a:r>
          </a:p>
        </p:txBody>
      </p:sp>
    </p:spTree>
    <p:extLst>
      <p:ext uri="{BB962C8B-B14F-4D97-AF65-F5344CB8AC3E}">
        <p14:creationId xmlns:p14="http://schemas.microsoft.com/office/powerpoint/2010/main" val="26727952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29767291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21159385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3600466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The required resources to conduct your work</a:t>
            </a:r>
            <a:endParaRPr dirty="0"/>
          </a:p>
          <a:p>
            <a:pPr lvl="1" indent="-342900">
              <a:buSzPts val="1800"/>
              <a:buChar char="●"/>
            </a:pPr>
            <a:r>
              <a:rPr lang="en" dirty="0"/>
              <a:t>Existing theories, methodologies, and guiding principles</a:t>
            </a:r>
          </a:p>
          <a:p>
            <a:pPr lvl="1" indent="-342900">
              <a:buSzPts val="1800"/>
              <a:buChar char="●"/>
            </a:pPr>
            <a:r>
              <a:rPr lang="en" dirty="0"/>
              <a:t>Tools and Data sources that can help reduce uncertainty</a:t>
            </a:r>
          </a:p>
          <a:p>
            <a:pPr lvl="1" indent="-342900">
              <a:buSzPts val="1800"/>
              <a:buChar char="●"/>
            </a:pPr>
            <a:r>
              <a:rPr lang="en" dirty="0"/>
              <a:t>Detailed budget in terms of data assets, monetary terms, and supporting personnel</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pic>
        <p:nvPicPr>
          <p:cNvPr id="4" name="Picture 3">
            <a:extLst>
              <a:ext uri="{FF2B5EF4-FFF2-40B4-BE49-F238E27FC236}">
                <a16:creationId xmlns:a16="http://schemas.microsoft.com/office/drawing/2014/main" id="{CFA49BC8-2528-7744-9B7E-F4F026D56184}"/>
              </a:ext>
            </a:extLst>
          </p:cNvPr>
          <p:cNvPicPr>
            <a:picLocks noChangeAspect="1"/>
          </p:cNvPicPr>
          <p:nvPr/>
        </p:nvPicPr>
        <p:blipFill>
          <a:blip r:embed="rId3"/>
          <a:stretch>
            <a:fillRect/>
          </a:stretch>
        </p:blipFill>
        <p:spPr>
          <a:xfrm>
            <a:off x="1752746" y="2155460"/>
            <a:ext cx="1159642" cy="1815694"/>
          </a:xfrm>
          <a:prstGeom prst="rect">
            <a:avLst/>
          </a:prstGeom>
        </p:spPr>
      </p:pic>
      <p:pic>
        <p:nvPicPr>
          <p:cNvPr id="8" name="Picture 7">
            <a:extLst>
              <a:ext uri="{FF2B5EF4-FFF2-40B4-BE49-F238E27FC236}">
                <a16:creationId xmlns:a16="http://schemas.microsoft.com/office/drawing/2014/main" id="{E356350E-26BB-1C4A-BD24-E2A3266CB307}"/>
              </a:ext>
            </a:extLst>
          </p:cNvPr>
          <p:cNvPicPr>
            <a:picLocks noChangeAspect="1"/>
          </p:cNvPicPr>
          <p:nvPr/>
        </p:nvPicPr>
        <p:blipFill>
          <a:blip r:embed="rId4"/>
          <a:stretch>
            <a:fillRect/>
          </a:stretch>
        </p:blipFill>
        <p:spPr>
          <a:xfrm>
            <a:off x="3071831" y="2155460"/>
            <a:ext cx="1280780" cy="1815694"/>
          </a:xfrm>
          <a:prstGeom prst="rect">
            <a:avLst/>
          </a:prstGeom>
        </p:spPr>
      </p:pic>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5"/>
          <a:stretch>
            <a:fillRect/>
          </a:stretch>
        </p:blipFill>
        <p:spPr>
          <a:xfrm>
            <a:off x="482458" y="2155461"/>
            <a:ext cx="1183513" cy="1815694"/>
          </a:xfrm>
          <a:prstGeom prst="rect">
            <a:avLst/>
          </a:prstGeom>
        </p:spPr>
      </p:pic>
      <p:sp>
        <p:nvSpPr>
          <p:cNvPr id="5" name="TextBox 4">
            <a:extLst>
              <a:ext uri="{FF2B5EF4-FFF2-40B4-BE49-F238E27FC236}">
                <a16:creationId xmlns:a16="http://schemas.microsoft.com/office/drawing/2014/main" id="{E0AA6763-E15C-AF43-B3C7-220B756B442A}"/>
              </a:ext>
            </a:extLst>
          </p:cNvPr>
          <p:cNvSpPr txBox="1"/>
          <p:nvPr/>
        </p:nvSpPr>
        <p:spPr>
          <a:xfrm>
            <a:off x="638838" y="4050562"/>
            <a:ext cx="870751" cy="307777"/>
          </a:xfrm>
          <a:prstGeom prst="rect">
            <a:avLst/>
          </a:prstGeom>
          <a:noFill/>
        </p:spPr>
        <p:txBody>
          <a:bodyPr wrap="none" rtlCol="0">
            <a:spAutoFit/>
          </a:bodyPr>
          <a:lstStyle/>
          <a:p>
            <a:pPr algn="ctr"/>
            <a:r>
              <a:rPr lang="en-TW" dirty="0"/>
              <a:t>Methods</a:t>
            </a:r>
          </a:p>
        </p:txBody>
      </p:sp>
      <p:sp>
        <p:nvSpPr>
          <p:cNvPr id="11" name="TextBox 10">
            <a:extLst>
              <a:ext uri="{FF2B5EF4-FFF2-40B4-BE49-F238E27FC236}">
                <a16:creationId xmlns:a16="http://schemas.microsoft.com/office/drawing/2014/main" id="{9BAA3EB8-AEA6-3643-8C96-81BCCDDE25D9}"/>
              </a:ext>
            </a:extLst>
          </p:cNvPr>
          <p:cNvSpPr txBox="1"/>
          <p:nvPr/>
        </p:nvSpPr>
        <p:spPr>
          <a:xfrm>
            <a:off x="2021424" y="4050564"/>
            <a:ext cx="622286" cy="307777"/>
          </a:xfrm>
          <a:prstGeom prst="rect">
            <a:avLst/>
          </a:prstGeom>
          <a:noFill/>
        </p:spPr>
        <p:txBody>
          <a:bodyPr wrap="none" rtlCol="0">
            <a:spAutoFit/>
          </a:bodyPr>
          <a:lstStyle/>
          <a:p>
            <a:pPr algn="ctr"/>
            <a:r>
              <a:rPr lang="en-TW" dirty="0"/>
              <a:t>Tools</a:t>
            </a:r>
          </a:p>
        </p:txBody>
      </p:sp>
      <p:sp>
        <p:nvSpPr>
          <p:cNvPr id="12" name="TextBox 11">
            <a:extLst>
              <a:ext uri="{FF2B5EF4-FFF2-40B4-BE49-F238E27FC236}">
                <a16:creationId xmlns:a16="http://schemas.microsoft.com/office/drawing/2014/main" id="{0231B257-E314-D84E-AB03-35C034B5EA87}"/>
              </a:ext>
            </a:extLst>
          </p:cNvPr>
          <p:cNvSpPr txBox="1"/>
          <p:nvPr/>
        </p:nvSpPr>
        <p:spPr>
          <a:xfrm>
            <a:off x="3136582" y="4050561"/>
            <a:ext cx="1151277" cy="307777"/>
          </a:xfrm>
          <a:prstGeom prst="rect">
            <a:avLst/>
          </a:prstGeom>
          <a:noFill/>
        </p:spPr>
        <p:txBody>
          <a:bodyPr wrap="none" rtlCol="0">
            <a:spAutoFit/>
          </a:bodyPr>
          <a:lstStyle/>
          <a:p>
            <a:pPr algn="ctr"/>
            <a:r>
              <a:rPr lang="en-TW" dirty="0"/>
              <a:t>Applications</a:t>
            </a:r>
          </a:p>
        </p:txBody>
      </p:sp>
    </p:spTree>
    <p:extLst>
      <p:ext uri="{BB962C8B-B14F-4D97-AF65-F5344CB8AC3E}">
        <p14:creationId xmlns:p14="http://schemas.microsoft.com/office/powerpoint/2010/main" val="1075866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to learn/teach in this course?</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569253" y="4483031"/>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page extract from Marina de Moses’s “Beauty doesn’t fail us: Imagination over Machine”</a:t>
            </a:r>
          </a:p>
        </p:txBody>
      </p:sp>
      <p:pic>
        <p:nvPicPr>
          <p:cNvPr id="5" name="Picture 4">
            <a:extLst>
              <a:ext uri="{FF2B5EF4-FFF2-40B4-BE49-F238E27FC236}">
                <a16:creationId xmlns:a16="http://schemas.microsoft.com/office/drawing/2014/main" id="{3B5C552A-4BDE-0C46-9A9E-EF8790BEC0B2}"/>
              </a:ext>
            </a:extLst>
          </p:cNvPr>
          <p:cNvPicPr>
            <a:picLocks noChangeAspect="1"/>
          </p:cNvPicPr>
          <p:nvPr/>
        </p:nvPicPr>
        <p:blipFill>
          <a:blip r:embed="rId3"/>
          <a:stretch>
            <a:fillRect/>
          </a:stretch>
        </p:blipFill>
        <p:spPr>
          <a:xfrm>
            <a:off x="1593718" y="1523518"/>
            <a:ext cx="5956563" cy="2848791"/>
          </a:xfrm>
          <a:prstGeom prst="rect">
            <a:avLst/>
          </a:prstGeom>
        </p:spPr>
      </p:pic>
    </p:spTree>
    <p:extLst>
      <p:ext uri="{BB962C8B-B14F-4D97-AF65-F5344CB8AC3E}">
        <p14:creationId xmlns:p14="http://schemas.microsoft.com/office/powerpoint/2010/main" val="527380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a:srcRect l="33540"/>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2"/>
          <a:srcRect r="66759" b="69057"/>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Thesis/Story Line</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Prof. Dan Licata, as a mathematician, a programmer, and a great </a:t>
            </a:r>
            <a:r>
              <a:rPr kumimoji="0" lang="en-TW" sz="1400" b="0" i="0" u="none" strike="noStrike" cap="none" spc="0" normalizeH="0" baseline="0" dirty="0">
                <a:ln>
                  <a:noFill/>
                </a:ln>
                <a:solidFill>
                  <a:srgbClr val="FF0000"/>
                </a:solidFill>
                <a:effectLst/>
                <a:uFillTx/>
                <a:latin typeface="+mj-lt"/>
                <a:ea typeface="+mj-ea"/>
                <a:cs typeface="+mj-cs"/>
                <a:sym typeface="Arial"/>
              </a:rPr>
              <a:t>story teller</a:t>
            </a:r>
            <a:r>
              <a:rPr kumimoji="0" lang="en-TW" sz="1400" b="0" i="0" u="none" strike="noStrike" cap="none" spc="0" normalizeH="0" baseline="0" dirty="0">
                <a:ln>
                  <a:noFill/>
                </a:ln>
                <a:solidFill>
                  <a:schemeClr val="tx1"/>
                </a:solidFill>
                <a:effectLst/>
                <a:uFillTx/>
                <a:latin typeface="+mj-lt"/>
                <a:ea typeface="+mj-ea"/>
                <a:cs typeface="+mj-cs"/>
                <a:sym typeface="Arial"/>
              </a:rPr>
              <a:t>.</a:t>
            </a:r>
          </a:p>
        </p:txBody>
      </p:sp>
    </p:spTree>
    <p:extLst>
      <p:ext uri="{BB962C8B-B14F-4D97-AF65-F5344CB8AC3E}">
        <p14:creationId xmlns:p14="http://schemas.microsoft.com/office/powerpoint/2010/main" val="32550133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580668"/>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1356802450"/>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a:t>
            </a:r>
            <a:r>
              <a:rPr lang="en-US" dirty="0">
                <a:solidFill>
                  <a:srgbClr val="FF0000"/>
                </a:solidFill>
              </a:rPr>
              <a:t>Cognitive Foundation </a:t>
            </a:r>
            <a:r>
              <a:rPr lang="en-US" dirty="0">
                <a:solidFill>
                  <a:schemeClr val="tx1"/>
                </a:solidFill>
              </a:rPr>
              <a:t>X makes sense in </a:t>
            </a:r>
            <a:r>
              <a:rPr lang="en-US" dirty="0">
                <a:solidFill>
                  <a:srgbClr val="FF0000"/>
                </a:solidFill>
              </a:rPr>
              <a:t>Context</a:t>
            </a:r>
            <a:r>
              <a:rPr lang="en-US" dirty="0">
                <a:solidFill>
                  <a:schemeClr val="tx1"/>
                </a:solidFill>
              </a:rPr>
              <a: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3182376"/>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pic>
        <p:nvPicPr>
          <p:cNvPr id="3" name="Picture 2">
            <a:hlinkClick r:id="rId3"/>
            <a:extLst>
              <a:ext uri="{FF2B5EF4-FFF2-40B4-BE49-F238E27FC236}">
                <a16:creationId xmlns:a16="http://schemas.microsoft.com/office/drawing/2014/main" id="{9126D19B-C61B-F54B-A35D-2F1A0C5B8A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3108" y="1055011"/>
            <a:ext cx="2837781" cy="2127365"/>
          </a:xfrm>
          <a:prstGeom prst="rect">
            <a:avLst/>
          </a:prstGeom>
        </p:spPr>
      </p:pic>
    </p:spTree>
    <p:extLst>
      <p:ext uri="{BB962C8B-B14F-4D97-AF65-F5344CB8AC3E}">
        <p14:creationId xmlns:p14="http://schemas.microsoft.com/office/powerpoint/2010/main" val="21703588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658171" y="4301327"/>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3522599" y="4301327"/>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5900244" y="4691190"/>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00244" y="2614824"/>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775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Cyberspace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All User Accounts can be Equally Created</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Users may do anything Independent of Cyber-Government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John Locke’s Theory of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All Men(Persons) are Created Equal</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Certain Basic Rights Exists Independent of 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1756780030"/>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Tree>
    <p:extLst>
      <p:ext uri="{BB962C8B-B14F-4D97-AF65-F5344CB8AC3E}">
        <p14:creationId xmlns:p14="http://schemas.microsoft.com/office/powerpoint/2010/main" val="6928336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dirty="0"/>
              <a:t>Namespace Management, Orientational Terms</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866511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 choices influence your </a:t>
            </a:r>
            <a:r>
              <a:rPr lang="en-US" dirty="0">
                <a:solidFill>
                  <a:srgbClr val="FF0000"/>
                </a:solidFill>
              </a:rPr>
              <a:t>Cognitive Foundation</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4" name="Picture 3">
            <a:hlinkClick r:id="rId3"/>
            <a:extLst>
              <a:ext uri="{FF2B5EF4-FFF2-40B4-BE49-F238E27FC236}">
                <a16:creationId xmlns:a16="http://schemas.microsoft.com/office/drawing/2014/main" id="{BA2C73A7-1E34-7344-8269-D857D483C64B}"/>
              </a:ext>
            </a:extLst>
          </p:cNvPr>
          <p:cNvPicPr>
            <a:picLocks noChangeAspect="1"/>
          </p:cNvPicPr>
          <p:nvPr/>
        </p:nvPicPr>
        <p:blipFill>
          <a:blip r:embed="rId4"/>
          <a:stretch>
            <a:fillRect/>
          </a:stretch>
        </p:blipFill>
        <p:spPr>
          <a:xfrm>
            <a:off x="1821164" y="1131527"/>
            <a:ext cx="5501671" cy="3566948"/>
          </a:xfrm>
          <a:prstGeom prst="rect">
            <a:avLst/>
          </a:prstGeom>
        </p:spPr>
      </p:pic>
      <p:sp>
        <p:nvSpPr>
          <p:cNvPr id="5" name="TextBox 4">
            <a:extLst>
              <a:ext uri="{FF2B5EF4-FFF2-40B4-BE49-F238E27FC236}">
                <a16:creationId xmlns:a16="http://schemas.microsoft.com/office/drawing/2014/main" id="{2831B4A8-E0A6-F54B-B236-A9D1FFE49DC5}"/>
              </a:ext>
            </a:extLst>
          </p:cNvPr>
          <p:cNvSpPr txBox="1"/>
          <p:nvPr/>
        </p:nvSpPr>
        <p:spPr>
          <a:xfrm>
            <a:off x="3140490" y="4739090"/>
            <a:ext cx="2863017" cy="307777"/>
          </a:xfrm>
          <a:prstGeom prst="rect">
            <a:avLst/>
          </a:prstGeom>
          <a:noFill/>
        </p:spPr>
        <p:txBody>
          <a:bodyPr wrap="square" rtlCol="0">
            <a:spAutoFit/>
          </a:bodyPr>
          <a:lstStyle/>
          <a:p>
            <a:pPr algn="ctr"/>
            <a:r>
              <a:rPr lang="en-US" dirty="0">
                <a:hlinkClick r:id="rId3"/>
              </a:rPr>
              <a:t>https://</a:t>
            </a:r>
            <a:r>
              <a:rPr lang="en-US" dirty="0" err="1">
                <a:hlinkClick r:id="rId3"/>
              </a:rPr>
              <a:t>youtu.be</a:t>
            </a:r>
            <a:r>
              <a:rPr lang="en-US" dirty="0">
                <a:hlinkClick r:id="rId3"/>
              </a:rPr>
              <a:t>/RKK7wGAYP6k</a:t>
            </a:r>
            <a:endParaRPr lang="en-TW" dirty="0"/>
          </a:p>
        </p:txBody>
      </p:sp>
    </p:spTree>
    <p:extLst>
      <p:ext uri="{BB962C8B-B14F-4D97-AF65-F5344CB8AC3E}">
        <p14:creationId xmlns:p14="http://schemas.microsoft.com/office/powerpoint/2010/main" val="32287458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9346688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Tree>
    <p:extLst>
      <p:ext uri="{BB962C8B-B14F-4D97-AF65-F5344CB8AC3E}">
        <p14:creationId xmlns:p14="http://schemas.microsoft.com/office/powerpoint/2010/main" val="35484095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3812</TotalTime>
  <Words>3479</Words>
  <Application>Microsoft Macintosh PowerPoint</Application>
  <PresentationFormat>On-screen Show (16:9)</PresentationFormat>
  <Paragraphs>601</Paragraphs>
  <Slides>91</Slides>
  <Notes>41</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91</vt:i4>
      </vt:variant>
    </vt:vector>
  </HeadingPairs>
  <TitlesOfParts>
    <vt:vector size="107" baseType="lpstr">
      <vt:lpstr>Adobe 繁黑體 Std B</vt:lpstr>
      <vt:lpstr>Bank Gothic Medium</vt:lpstr>
      <vt:lpstr>等线</vt:lpstr>
      <vt:lpstr>Exo 2</vt:lpstr>
      <vt:lpstr>Roboto Condensed Light</vt:lpstr>
      <vt:lpstr>华文细黑</vt:lpstr>
      <vt:lpstr>Arial</vt:lpstr>
      <vt:lpstr>Arial Rounded MT Bold</vt:lpstr>
      <vt:lpstr>Avenir Next Condensed Ultra Lig</vt:lpstr>
      <vt:lpstr>Calibri</vt:lpstr>
      <vt:lpstr>Calibri Light</vt:lpstr>
      <vt:lpstr>Century Gothic</vt:lpstr>
      <vt:lpstr>Helvetica</vt:lpstr>
      <vt:lpstr>Simple Light</vt:lpstr>
      <vt:lpstr>Office Theme</vt:lpstr>
      <vt:lpstr>Tech Newsletter by Slidesgo</vt:lpstr>
      <vt:lpstr> 超越学科界限的认知基础 Transdisciplinary Cognitive Foundation  Week 1  A Foundation Grounded on Encoded Symmetries</vt:lpstr>
      <vt:lpstr>This is not just a SOUND TEST,  it is also a story about Data in a world where …</vt:lpstr>
      <vt:lpstr>A Cognitive Foundation X makes sense in Context Y</vt:lpstr>
      <vt:lpstr>On Being Truly Educated</vt:lpstr>
      <vt:lpstr>A sound cognitive foundation enables one to be free!  (through self-governance)</vt:lpstr>
      <vt:lpstr>What to learn/teach in this course?</vt:lpstr>
      <vt:lpstr>Main Thesis/Story Line of this course: “How do you know that you know?”</vt:lpstr>
      <vt:lpstr>A Cognitive Foundation X makes sense in Context Y</vt:lpstr>
      <vt:lpstr>Language choices influence your Cognitive Foundation</vt:lpstr>
      <vt:lpstr>Languages can be spoken by Humans and Machines</vt:lpstr>
      <vt:lpstr>Computationally-Enhanced  Cognitive Foundation  Transcending the Boundaries of  Human, Machines, and Knowledge Disciplines</vt:lpstr>
      <vt:lpstr>AUDIENCE</vt:lpstr>
      <vt:lpstr>AUDIENCE (self-intro)</vt:lpstr>
      <vt:lpstr>Soundness</vt:lpstr>
      <vt:lpstr>Course Outline</vt:lpstr>
      <vt:lpstr>From Logic, Philosophy, Math, Physics, to Computation, Communication and Control</vt:lpstr>
      <vt:lpstr>Logic Model (OKRs) as a  Transdisciplinary Foundation</vt:lpstr>
      <vt:lpstr>Objective &amp; Key Results (OKRs)</vt:lpstr>
      <vt:lpstr>Abstraction</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Context</vt:lpstr>
      <vt:lpstr>CONTEXT that Narrows your scope of Objectives</vt:lpstr>
      <vt:lpstr>Societal Clockspeed determines how People Think</vt:lpstr>
      <vt:lpstr>Speed is the Dominant factor in Decision Making</vt:lpstr>
      <vt:lpstr>Power of a Dominant Design/Protocol</vt:lpstr>
      <vt:lpstr>The World has changed … Ways to conduct business have changed … </vt:lpstr>
      <vt:lpstr>Kuhn Cycle: as the ticking clock</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Not Information Asymmetry, but promote the Principle of Information Symmetry</vt:lpstr>
      <vt:lpstr>Open and then Free</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Governance in Cyber-Physical Spaces</vt:lpstr>
      <vt:lpstr>Potential Barriers</vt:lpstr>
      <vt:lpstr>PowerPoint Presentation</vt:lpstr>
      <vt:lpstr>Abstraction</vt:lpstr>
      <vt:lpstr>Students Actions before Wednesday Sep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587</cp:revision>
  <dcterms:modified xsi:type="dcterms:W3CDTF">2020-10-28T15:54:37Z</dcterms:modified>
</cp:coreProperties>
</file>